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0" r:id="rId5"/>
    <p:sldId id="259" r:id="rId6"/>
    <p:sldId id="262" r:id="rId7"/>
    <p:sldId id="263" r:id="rId8"/>
    <p:sldId id="264" r:id="rId9"/>
    <p:sldId id="265" r:id="rId10"/>
    <p:sldId id="278" r:id="rId11"/>
    <p:sldId id="266" r:id="rId12"/>
    <p:sldId id="267" r:id="rId13"/>
    <p:sldId id="280" r:id="rId14"/>
    <p:sldId id="273" r:id="rId15"/>
    <p:sldId id="272" r:id="rId16"/>
    <p:sldId id="281" r:id="rId17"/>
    <p:sldId id="268" r:id="rId18"/>
    <p:sldId id="282" r:id="rId19"/>
    <p:sldId id="269" r:id="rId20"/>
    <p:sldId id="279" r:id="rId21"/>
    <p:sldId id="270" r:id="rId22"/>
    <p:sldId id="271" r:id="rId23"/>
    <p:sldId id="283" r:id="rId24"/>
    <p:sldId id="284" r:id="rId25"/>
    <p:sldId id="274" r:id="rId26"/>
    <p:sldId id="275" r:id="rId27"/>
    <p:sldId id="277" r:id="rId28"/>
    <p:sldId id="276" r:id="rId29"/>
    <p:sldId id="285" r:id="rId3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64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B50EABE-DD19-4C09-AAB8-59EF7B99C8EC}" type="doc">
      <dgm:prSet loTypeId="urn:microsoft.com/office/officeart/2005/8/layout/matrix1" loCatId="matrix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A5CBE3A5-0E5A-43A5-A801-5C14348D907E}">
      <dgm:prSet phldrT="[Текст]"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800" b="1" dirty="0" smtClean="0">
              <a:solidFill>
                <a:schemeClr val="accent1"/>
              </a:solidFill>
            </a:rPr>
            <a:t>Complaints</a:t>
          </a:r>
          <a:endParaRPr lang="ru-RU" sz="2800" b="1" dirty="0" smtClean="0">
            <a:solidFill>
              <a:schemeClr val="accent1"/>
            </a:solidFill>
          </a:endParaRPr>
        </a:p>
        <a:p>
          <a:pPr lvl="0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200" dirty="0"/>
        </a:p>
      </dgm:t>
    </dgm:pt>
    <dgm:pt modelId="{A43B92E5-5230-4501-96D3-D0FEBC010211}" type="parTrans" cxnId="{44200E19-1535-4097-9DB6-30ED59BC667F}">
      <dgm:prSet/>
      <dgm:spPr/>
      <dgm:t>
        <a:bodyPr/>
        <a:lstStyle/>
        <a:p>
          <a:endParaRPr lang="ru-RU"/>
        </a:p>
      </dgm:t>
    </dgm:pt>
    <dgm:pt modelId="{6435A7C6-1569-4816-BD8E-D244D8F6784B}" type="sibTrans" cxnId="{44200E19-1535-4097-9DB6-30ED59BC667F}">
      <dgm:prSet/>
      <dgm:spPr/>
      <dgm:t>
        <a:bodyPr/>
        <a:lstStyle/>
        <a:p>
          <a:endParaRPr lang="ru-RU"/>
        </a:p>
      </dgm:t>
    </dgm:pt>
    <dgm:pt modelId="{5FFF8FC7-28FE-493F-85E4-36B4029D8DE0}">
      <dgm:prSet phldrT="[Текст]"/>
      <dgm:spPr/>
      <dgm:t>
        <a:bodyPr/>
        <a:lstStyle/>
        <a:p>
          <a:r>
            <a:rPr lang="en-US" dirty="0" smtClean="0"/>
            <a:t>main</a:t>
          </a:r>
          <a:endParaRPr lang="ru-RU" dirty="0"/>
        </a:p>
      </dgm:t>
    </dgm:pt>
    <dgm:pt modelId="{4233854F-B3F8-4588-99A4-21CEF08F96EE}" type="parTrans" cxnId="{0D5949CD-C0C1-4BE2-81F5-6848164E4AA0}">
      <dgm:prSet/>
      <dgm:spPr/>
      <dgm:t>
        <a:bodyPr/>
        <a:lstStyle/>
        <a:p>
          <a:endParaRPr lang="ru-RU"/>
        </a:p>
      </dgm:t>
    </dgm:pt>
    <dgm:pt modelId="{E5D999C2-9C19-411D-91BC-3A36E1ACEA52}" type="sibTrans" cxnId="{0D5949CD-C0C1-4BE2-81F5-6848164E4AA0}">
      <dgm:prSet/>
      <dgm:spPr/>
      <dgm:t>
        <a:bodyPr/>
        <a:lstStyle/>
        <a:p>
          <a:endParaRPr lang="ru-RU"/>
        </a:p>
      </dgm:t>
    </dgm:pt>
    <dgm:pt modelId="{66C9336E-BDCD-4A4B-96A7-2BF7BAA8A29E}">
      <dgm:prSet phldrT="[Текст]"/>
      <dgm:spPr/>
      <dgm:t>
        <a:bodyPr/>
        <a:lstStyle/>
        <a:p>
          <a:r>
            <a:rPr lang="en-US" dirty="0" smtClean="0"/>
            <a:t>active</a:t>
          </a:r>
          <a:endParaRPr lang="ru-RU" dirty="0"/>
        </a:p>
      </dgm:t>
    </dgm:pt>
    <dgm:pt modelId="{54677CCB-BCC7-466E-94F8-1982D50C500F}" type="parTrans" cxnId="{CB70B789-FF01-4412-8033-445ED6FE59A8}">
      <dgm:prSet/>
      <dgm:spPr/>
      <dgm:t>
        <a:bodyPr/>
        <a:lstStyle/>
        <a:p>
          <a:endParaRPr lang="ru-RU"/>
        </a:p>
      </dgm:t>
    </dgm:pt>
    <dgm:pt modelId="{823A55A1-9DBF-4612-A93E-95F949A506A1}" type="sibTrans" cxnId="{CB70B789-FF01-4412-8033-445ED6FE59A8}">
      <dgm:prSet/>
      <dgm:spPr/>
      <dgm:t>
        <a:bodyPr/>
        <a:lstStyle/>
        <a:p>
          <a:endParaRPr lang="ru-RU"/>
        </a:p>
      </dgm:t>
    </dgm:pt>
    <dgm:pt modelId="{8C323F2C-6BD6-4876-BDDC-FC041FC89047}">
      <dgm:prSet phldrT="[Текст]"/>
      <dgm:spPr/>
      <dgm:t>
        <a:bodyPr/>
        <a:lstStyle/>
        <a:p>
          <a:r>
            <a:rPr lang="en-US" dirty="0" smtClean="0"/>
            <a:t>secondary</a:t>
          </a:r>
          <a:endParaRPr lang="ru-RU" dirty="0"/>
        </a:p>
      </dgm:t>
    </dgm:pt>
    <dgm:pt modelId="{B7B4D5FF-AB38-431B-A2F6-AF9D12B0C547}" type="parTrans" cxnId="{72DAB08E-AFD8-465C-A799-8A97E4655610}">
      <dgm:prSet/>
      <dgm:spPr/>
      <dgm:t>
        <a:bodyPr/>
        <a:lstStyle/>
        <a:p>
          <a:endParaRPr lang="ru-RU"/>
        </a:p>
      </dgm:t>
    </dgm:pt>
    <dgm:pt modelId="{42AB4C99-6D26-4973-9FF5-79C850B1176F}" type="sibTrans" cxnId="{72DAB08E-AFD8-465C-A799-8A97E4655610}">
      <dgm:prSet/>
      <dgm:spPr/>
      <dgm:t>
        <a:bodyPr/>
        <a:lstStyle/>
        <a:p>
          <a:endParaRPr lang="ru-RU"/>
        </a:p>
      </dgm:t>
    </dgm:pt>
    <dgm:pt modelId="{F6B9365A-4E70-4E17-BF7B-2BDCBB84B71B}">
      <dgm:prSet phldrT="[Текст]"/>
      <dgm:spPr/>
      <dgm:t>
        <a:bodyPr/>
        <a:lstStyle/>
        <a:p>
          <a:r>
            <a:rPr lang="en-US" dirty="0" smtClean="0"/>
            <a:t>identified</a:t>
          </a:r>
          <a:endParaRPr lang="ru-RU" dirty="0"/>
        </a:p>
      </dgm:t>
    </dgm:pt>
    <dgm:pt modelId="{CBD00A16-6945-4204-BB11-3FDA8C678AD7}" type="parTrans" cxnId="{4923DA73-C39C-4662-88F5-6E9FAA50BA98}">
      <dgm:prSet/>
      <dgm:spPr/>
      <dgm:t>
        <a:bodyPr/>
        <a:lstStyle/>
        <a:p>
          <a:endParaRPr lang="ru-RU"/>
        </a:p>
      </dgm:t>
    </dgm:pt>
    <dgm:pt modelId="{C85F3AD0-5C86-4FA3-9B6A-B932863E3413}" type="sibTrans" cxnId="{4923DA73-C39C-4662-88F5-6E9FAA50BA98}">
      <dgm:prSet/>
      <dgm:spPr/>
      <dgm:t>
        <a:bodyPr/>
        <a:lstStyle/>
        <a:p>
          <a:endParaRPr lang="ru-RU"/>
        </a:p>
      </dgm:t>
    </dgm:pt>
    <dgm:pt modelId="{33121390-2E25-47EF-A832-424B4E5A5223}" type="pres">
      <dgm:prSet presAssocID="{FB50EABE-DD19-4C09-AAB8-59EF7B99C8EC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F392737-3512-42A7-99E3-6D65387CF682}" type="pres">
      <dgm:prSet presAssocID="{FB50EABE-DD19-4C09-AAB8-59EF7B99C8EC}" presName="matrix" presStyleCnt="0"/>
      <dgm:spPr/>
    </dgm:pt>
    <dgm:pt modelId="{AB7DA901-FB14-4943-8112-F136D9310364}" type="pres">
      <dgm:prSet presAssocID="{FB50EABE-DD19-4C09-AAB8-59EF7B99C8EC}" presName="tile1" presStyleLbl="node1" presStyleIdx="0" presStyleCnt="4"/>
      <dgm:spPr/>
      <dgm:t>
        <a:bodyPr/>
        <a:lstStyle/>
        <a:p>
          <a:endParaRPr lang="ru-RU"/>
        </a:p>
      </dgm:t>
    </dgm:pt>
    <dgm:pt modelId="{A9464834-F27C-476C-AD86-95C702EF6204}" type="pres">
      <dgm:prSet presAssocID="{FB50EABE-DD19-4C09-AAB8-59EF7B99C8EC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A4E743-B464-40E4-9BD2-7F3A952C0FD0}" type="pres">
      <dgm:prSet presAssocID="{FB50EABE-DD19-4C09-AAB8-59EF7B99C8EC}" presName="tile2" presStyleLbl="node1" presStyleIdx="1" presStyleCnt="4"/>
      <dgm:spPr/>
      <dgm:t>
        <a:bodyPr/>
        <a:lstStyle/>
        <a:p>
          <a:endParaRPr lang="ru-RU"/>
        </a:p>
      </dgm:t>
    </dgm:pt>
    <dgm:pt modelId="{BA9B8D07-A24A-45AF-8BF7-DED4109B8647}" type="pres">
      <dgm:prSet presAssocID="{FB50EABE-DD19-4C09-AAB8-59EF7B99C8EC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0645E8-E8FE-4474-924A-B469857F5832}" type="pres">
      <dgm:prSet presAssocID="{FB50EABE-DD19-4C09-AAB8-59EF7B99C8EC}" presName="tile3" presStyleLbl="node1" presStyleIdx="2" presStyleCnt="4"/>
      <dgm:spPr/>
      <dgm:t>
        <a:bodyPr/>
        <a:lstStyle/>
        <a:p>
          <a:endParaRPr lang="ru-RU"/>
        </a:p>
      </dgm:t>
    </dgm:pt>
    <dgm:pt modelId="{640223F0-77BF-4455-93F1-E43B605CECDE}" type="pres">
      <dgm:prSet presAssocID="{FB50EABE-DD19-4C09-AAB8-59EF7B99C8EC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A35B6A-B3AE-4B5F-9825-C5E62EC6B6DB}" type="pres">
      <dgm:prSet presAssocID="{FB50EABE-DD19-4C09-AAB8-59EF7B99C8EC}" presName="tile4" presStyleLbl="node1" presStyleIdx="3" presStyleCnt="4"/>
      <dgm:spPr/>
      <dgm:t>
        <a:bodyPr/>
        <a:lstStyle/>
        <a:p>
          <a:endParaRPr lang="ru-RU"/>
        </a:p>
      </dgm:t>
    </dgm:pt>
    <dgm:pt modelId="{2DFEB60F-FB13-4899-BA48-3D8313CA9505}" type="pres">
      <dgm:prSet presAssocID="{FB50EABE-DD19-4C09-AAB8-59EF7B99C8EC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0A9ECF5-CD33-4253-AFBF-80B900D66E8E}" type="pres">
      <dgm:prSet presAssocID="{FB50EABE-DD19-4C09-AAB8-59EF7B99C8EC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</dgm:ptLst>
  <dgm:cxnLst>
    <dgm:cxn modelId="{BB888E27-A8AB-4706-8710-83FFFF032896}" type="presOf" srcId="{5FFF8FC7-28FE-493F-85E4-36B4029D8DE0}" destId="{AB7DA901-FB14-4943-8112-F136D9310364}" srcOrd="0" destOrd="0" presId="urn:microsoft.com/office/officeart/2005/8/layout/matrix1"/>
    <dgm:cxn modelId="{72DAB08E-AFD8-465C-A799-8A97E4655610}" srcId="{A5CBE3A5-0E5A-43A5-A801-5C14348D907E}" destId="{8C323F2C-6BD6-4876-BDDC-FC041FC89047}" srcOrd="2" destOrd="0" parTransId="{B7B4D5FF-AB38-431B-A2F6-AF9D12B0C547}" sibTransId="{42AB4C99-6D26-4973-9FF5-79C850B1176F}"/>
    <dgm:cxn modelId="{3EED8071-BFA9-41CD-927F-9998EC436F4C}" type="presOf" srcId="{A5CBE3A5-0E5A-43A5-A801-5C14348D907E}" destId="{E0A9ECF5-CD33-4253-AFBF-80B900D66E8E}" srcOrd="0" destOrd="0" presId="urn:microsoft.com/office/officeart/2005/8/layout/matrix1"/>
    <dgm:cxn modelId="{4923DA73-C39C-4662-88F5-6E9FAA50BA98}" srcId="{A5CBE3A5-0E5A-43A5-A801-5C14348D907E}" destId="{F6B9365A-4E70-4E17-BF7B-2BDCBB84B71B}" srcOrd="3" destOrd="0" parTransId="{CBD00A16-6945-4204-BB11-3FDA8C678AD7}" sibTransId="{C85F3AD0-5C86-4FA3-9B6A-B932863E3413}"/>
    <dgm:cxn modelId="{0D5949CD-C0C1-4BE2-81F5-6848164E4AA0}" srcId="{A5CBE3A5-0E5A-43A5-A801-5C14348D907E}" destId="{5FFF8FC7-28FE-493F-85E4-36B4029D8DE0}" srcOrd="0" destOrd="0" parTransId="{4233854F-B3F8-4588-99A4-21CEF08F96EE}" sibTransId="{E5D999C2-9C19-411D-91BC-3A36E1ACEA52}"/>
    <dgm:cxn modelId="{44200E19-1535-4097-9DB6-30ED59BC667F}" srcId="{FB50EABE-DD19-4C09-AAB8-59EF7B99C8EC}" destId="{A5CBE3A5-0E5A-43A5-A801-5C14348D907E}" srcOrd="0" destOrd="0" parTransId="{A43B92E5-5230-4501-96D3-D0FEBC010211}" sibTransId="{6435A7C6-1569-4816-BD8E-D244D8F6784B}"/>
    <dgm:cxn modelId="{CB70B789-FF01-4412-8033-445ED6FE59A8}" srcId="{A5CBE3A5-0E5A-43A5-A801-5C14348D907E}" destId="{66C9336E-BDCD-4A4B-96A7-2BF7BAA8A29E}" srcOrd="1" destOrd="0" parTransId="{54677CCB-BCC7-466E-94F8-1982D50C500F}" sibTransId="{823A55A1-9DBF-4612-A93E-95F949A506A1}"/>
    <dgm:cxn modelId="{4251F4EE-1B07-49F1-ACBF-374133662E60}" type="presOf" srcId="{5FFF8FC7-28FE-493F-85E4-36B4029D8DE0}" destId="{A9464834-F27C-476C-AD86-95C702EF6204}" srcOrd="1" destOrd="0" presId="urn:microsoft.com/office/officeart/2005/8/layout/matrix1"/>
    <dgm:cxn modelId="{5E73E150-3C4A-402D-B8BC-5591A2F19FFB}" type="presOf" srcId="{8C323F2C-6BD6-4876-BDDC-FC041FC89047}" destId="{640223F0-77BF-4455-93F1-E43B605CECDE}" srcOrd="1" destOrd="0" presId="urn:microsoft.com/office/officeart/2005/8/layout/matrix1"/>
    <dgm:cxn modelId="{7908F57A-F668-4F45-AE5A-F96908B7ACE9}" type="presOf" srcId="{66C9336E-BDCD-4A4B-96A7-2BF7BAA8A29E}" destId="{BA9B8D07-A24A-45AF-8BF7-DED4109B8647}" srcOrd="1" destOrd="0" presId="urn:microsoft.com/office/officeart/2005/8/layout/matrix1"/>
    <dgm:cxn modelId="{4267A04F-1646-4655-83D9-6ABF3DA21137}" type="presOf" srcId="{66C9336E-BDCD-4A4B-96A7-2BF7BAA8A29E}" destId="{D9A4E743-B464-40E4-9BD2-7F3A952C0FD0}" srcOrd="0" destOrd="0" presId="urn:microsoft.com/office/officeart/2005/8/layout/matrix1"/>
    <dgm:cxn modelId="{0A4E36A4-E0BC-48AD-9F81-E5E7F4D1B1A7}" type="presOf" srcId="{8C323F2C-6BD6-4876-BDDC-FC041FC89047}" destId="{560645E8-E8FE-4474-924A-B469857F5832}" srcOrd="0" destOrd="0" presId="urn:microsoft.com/office/officeart/2005/8/layout/matrix1"/>
    <dgm:cxn modelId="{70A02796-7B9A-4DA6-89C9-E1FAB6DB60B0}" type="presOf" srcId="{FB50EABE-DD19-4C09-AAB8-59EF7B99C8EC}" destId="{33121390-2E25-47EF-A832-424B4E5A5223}" srcOrd="0" destOrd="0" presId="urn:microsoft.com/office/officeart/2005/8/layout/matrix1"/>
    <dgm:cxn modelId="{9EB3BE17-D2EC-4FB5-8859-DA37F72A2B89}" type="presOf" srcId="{F6B9365A-4E70-4E17-BF7B-2BDCBB84B71B}" destId="{42A35B6A-B3AE-4B5F-9825-C5E62EC6B6DB}" srcOrd="0" destOrd="0" presId="urn:microsoft.com/office/officeart/2005/8/layout/matrix1"/>
    <dgm:cxn modelId="{40FFA070-5001-4239-B023-F683A7EBD1B7}" type="presOf" srcId="{F6B9365A-4E70-4E17-BF7B-2BDCBB84B71B}" destId="{2DFEB60F-FB13-4899-BA48-3D8313CA9505}" srcOrd="1" destOrd="0" presId="urn:microsoft.com/office/officeart/2005/8/layout/matrix1"/>
    <dgm:cxn modelId="{634885C7-0641-4A3B-B4E4-7922DAF50802}" type="presParOf" srcId="{33121390-2E25-47EF-A832-424B4E5A5223}" destId="{CF392737-3512-42A7-99E3-6D65387CF682}" srcOrd="0" destOrd="0" presId="urn:microsoft.com/office/officeart/2005/8/layout/matrix1"/>
    <dgm:cxn modelId="{FA370F7A-191F-43F5-8270-2FB0EC88BA11}" type="presParOf" srcId="{CF392737-3512-42A7-99E3-6D65387CF682}" destId="{AB7DA901-FB14-4943-8112-F136D9310364}" srcOrd="0" destOrd="0" presId="urn:microsoft.com/office/officeart/2005/8/layout/matrix1"/>
    <dgm:cxn modelId="{B94165DA-B7AE-4BEF-9A1C-3AFFA01C73A8}" type="presParOf" srcId="{CF392737-3512-42A7-99E3-6D65387CF682}" destId="{A9464834-F27C-476C-AD86-95C702EF6204}" srcOrd="1" destOrd="0" presId="urn:microsoft.com/office/officeart/2005/8/layout/matrix1"/>
    <dgm:cxn modelId="{6D8ED28D-1077-43EB-9EF3-1DD638B9E8B1}" type="presParOf" srcId="{CF392737-3512-42A7-99E3-6D65387CF682}" destId="{D9A4E743-B464-40E4-9BD2-7F3A952C0FD0}" srcOrd="2" destOrd="0" presId="urn:microsoft.com/office/officeart/2005/8/layout/matrix1"/>
    <dgm:cxn modelId="{42BD2181-9AA2-40CE-A383-295F9CEF1E33}" type="presParOf" srcId="{CF392737-3512-42A7-99E3-6D65387CF682}" destId="{BA9B8D07-A24A-45AF-8BF7-DED4109B8647}" srcOrd="3" destOrd="0" presId="urn:microsoft.com/office/officeart/2005/8/layout/matrix1"/>
    <dgm:cxn modelId="{0434D519-5D52-4282-A68E-04668E4EA342}" type="presParOf" srcId="{CF392737-3512-42A7-99E3-6D65387CF682}" destId="{560645E8-E8FE-4474-924A-B469857F5832}" srcOrd="4" destOrd="0" presId="urn:microsoft.com/office/officeart/2005/8/layout/matrix1"/>
    <dgm:cxn modelId="{33D5B05E-CF9C-41A0-B941-2758699353BF}" type="presParOf" srcId="{CF392737-3512-42A7-99E3-6D65387CF682}" destId="{640223F0-77BF-4455-93F1-E43B605CECDE}" srcOrd="5" destOrd="0" presId="urn:microsoft.com/office/officeart/2005/8/layout/matrix1"/>
    <dgm:cxn modelId="{A74DFB42-E2AD-468D-919B-BA63C1819D67}" type="presParOf" srcId="{CF392737-3512-42A7-99E3-6D65387CF682}" destId="{42A35B6A-B3AE-4B5F-9825-C5E62EC6B6DB}" srcOrd="6" destOrd="0" presId="urn:microsoft.com/office/officeart/2005/8/layout/matrix1"/>
    <dgm:cxn modelId="{6E5EB3CA-197C-4F4F-A2B8-745287A2547E}" type="presParOf" srcId="{CF392737-3512-42A7-99E3-6D65387CF682}" destId="{2DFEB60F-FB13-4899-BA48-3D8313CA9505}" srcOrd="7" destOrd="0" presId="urn:microsoft.com/office/officeart/2005/8/layout/matrix1"/>
    <dgm:cxn modelId="{C2AE6AC0-3DDB-4243-A4C3-A1AD5FBB507A}" type="presParOf" srcId="{33121390-2E25-47EF-A832-424B4E5A5223}" destId="{E0A9ECF5-CD33-4253-AFBF-80B900D66E8E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7DA901-FB14-4943-8112-F136D9310364}">
      <dsp:nvSpPr>
        <dsp:cNvPr id="0" name=""/>
        <dsp:cNvSpPr/>
      </dsp:nvSpPr>
      <dsp:spPr>
        <a:xfrm rot="16200000">
          <a:off x="1284287" y="-1284287"/>
          <a:ext cx="1889125" cy="4457700"/>
        </a:xfrm>
        <a:prstGeom prst="round1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0" tIns="355600" rIns="355600" bIns="355600" numCol="1" spcCol="1270" anchor="ctr" anchorCtr="0">
          <a:noAutofit/>
        </a:bodyPr>
        <a:lstStyle/>
        <a:p>
          <a:pPr lvl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0" kern="1200" dirty="0" smtClean="0"/>
            <a:t>main</a:t>
          </a:r>
          <a:endParaRPr lang="ru-RU" sz="5000" kern="1200" dirty="0"/>
        </a:p>
      </dsp:txBody>
      <dsp:txXfrm rot="5400000">
        <a:off x="0" y="0"/>
        <a:ext cx="4457700" cy="1416843"/>
      </dsp:txXfrm>
    </dsp:sp>
    <dsp:sp modelId="{D9A4E743-B464-40E4-9BD2-7F3A952C0FD0}">
      <dsp:nvSpPr>
        <dsp:cNvPr id="0" name=""/>
        <dsp:cNvSpPr/>
      </dsp:nvSpPr>
      <dsp:spPr>
        <a:xfrm>
          <a:off x="4457700" y="0"/>
          <a:ext cx="4457700" cy="1889125"/>
        </a:xfrm>
        <a:prstGeom prst="round1Rect">
          <a:avLst/>
        </a:prstGeom>
        <a:solidFill>
          <a:schemeClr val="accent5">
            <a:hueOff val="1602711"/>
            <a:satOff val="-3255"/>
            <a:lumOff val="2092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0" tIns="355600" rIns="355600" bIns="355600" numCol="1" spcCol="1270" anchor="ctr" anchorCtr="0">
          <a:noAutofit/>
        </a:bodyPr>
        <a:lstStyle/>
        <a:p>
          <a:pPr lvl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0" kern="1200" dirty="0" smtClean="0"/>
            <a:t>active</a:t>
          </a:r>
          <a:endParaRPr lang="ru-RU" sz="5000" kern="1200" dirty="0"/>
        </a:p>
      </dsp:txBody>
      <dsp:txXfrm>
        <a:off x="4457700" y="0"/>
        <a:ext cx="4457700" cy="1416843"/>
      </dsp:txXfrm>
    </dsp:sp>
    <dsp:sp modelId="{560645E8-E8FE-4474-924A-B469857F5832}">
      <dsp:nvSpPr>
        <dsp:cNvPr id="0" name=""/>
        <dsp:cNvSpPr/>
      </dsp:nvSpPr>
      <dsp:spPr>
        <a:xfrm rot="10800000">
          <a:off x="0" y="1889125"/>
          <a:ext cx="4457700" cy="1889125"/>
        </a:xfrm>
        <a:prstGeom prst="round1Rect">
          <a:avLst/>
        </a:prstGeom>
        <a:solidFill>
          <a:schemeClr val="accent5">
            <a:hueOff val="3205422"/>
            <a:satOff val="-6509"/>
            <a:lumOff val="4183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0" tIns="355600" rIns="355600" bIns="355600" numCol="1" spcCol="1270" anchor="ctr" anchorCtr="0">
          <a:noAutofit/>
        </a:bodyPr>
        <a:lstStyle/>
        <a:p>
          <a:pPr lvl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0" kern="1200" dirty="0" smtClean="0"/>
            <a:t>secondary</a:t>
          </a:r>
          <a:endParaRPr lang="ru-RU" sz="5000" kern="1200" dirty="0"/>
        </a:p>
      </dsp:txBody>
      <dsp:txXfrm rot="10800000">
        <a:off x="0" y="2361406"/>
        <a:ext cx="4457700" cy="1416843"/>
      </dsp:txXfrm>
    </dsp:sp>
    <dsp:sp modelId="{42A35B6A-B3AE-4B5F-9825-C5E62EC6B6DB}">
      <dsp:nvSpPr>
        <dsp:cNvPr id="0" name=""/>
        <dsp:cNvSpPr/>
      </dsp:nvSpPr>
      <dsp:spPr>
        <a:xfrm rot="5400000">
          <a:off x="5741987" y="604837"/>
          <a:ext cx="1889125" cy="4457700"/>
        </a:xfrm>
        <a:prstGeom prst="round1Rect">
          <a:avLst/>
        </a:prstGeom>
        <a:solidFill>
          <a:schemeClr val="accent5">
            <a:hueOff val="4808133"/>
            <a:satOff val="-9764"/>
            <a:lumOff val="6275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0" tIns="355600" rIns="355600" bIns="355600" numCol="1" spcCol="1270" anchor="ctr" anchorCtr="0">
          <a:noAutofit/>
        </a:bodyPr>
        <a:lstStyle/>
        <a:p>
          <a:pPr lvl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0" kern="1200" dirty="0" smtClean="0"/>
            <a:t>identified</a:t>
          </a:r>
          <a:endParaRPr lang="ru-RU" sz="5000" kern="1200" dirty="0"/>
        </a:p>
      </dsp:txBody>
      <dsp:txXfrm rot="-5400000">
        <a:off x="4457700" y="2361406"/>
        <a:ext cx="4457700" cy="1416843"/>
      </dsp:txXfrm>
    </dsp:sp>
    <dsp:sp modelId="{E0A9ECF5-CD33-4253-AFBF-80B900D66E8E}">
      <dsp:nvSpPr>
        <dsp:cNvPr id="0" name=""/>
        <dsp:cNvSpPr/>
      </dsp:nvSpPr>
      <dsp:spPr>
        <a:xfrm>
          <a:off x="3120390" y="1416843"/>
          <a:ext cx="2674620" cy="944562"/>
        </a:xfrm>
        <a:prstGeom prst="roundRect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800" b="1" kern="1200" dirty="0" smtClean="0">
              <a:solidFill>
                <a:schemeClr val="accent1"/>
              </a:solidFill>
            </a:rPr>
            <a:t>Complaints</a:t>
          </a:r>
          <a:endParaRPr lang="ru-RU" sz="2800" b="1" kern="1200" dirty="0" smtClean="0">
            <a:solidFill>
              <a:schemeClr val="accent1"/>
            </a:solidFill>
          </a:endParaRPr>
        </a:p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200" kern="1200" dirty="0"/>
        </a:p>
      </dsp:txBody>
      <dsp:txXfrm>
        <a:off x="3166500" y="1462953"/>
        <a:ext cx="2582400" cy="8523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551BE-F3B0-4EE5-9264-AC5A1BC02079}" type="datetimeFigureOut">
              <a:rPr lang="ru-RU" smtClean="0"/>
              <a:t>04.02.2020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E78DD21D-F7B7-4268-B766-D605A60484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9920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551BE-F3B0-4EE5-9264-AC5A1BC02079}" type="datetimeFigureOut">
              <a:rPr lang="ru-RU" smtClean="0"/>
              <a:t>04.02.2020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78DD21D-F7B7-4268-B766-D605A60484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0210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551BE-F3B0-4EE5-9264-AC5A1BC02079}" type="datetimeFigureOut">
              <a:rPr lang="ru-RU" smtClean="0"/>
              <a:t>04.02.2020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78DD21D-F7B7-4268-B766-D605A6048435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777405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551BE-F3B0-4EE5-9264-AC5A1BC02079}" type="datetimeFigureOut">
              <a:rPr lang="ru-RU" smtClean="0"/>
              <a:t>04.02.2020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78DD21D-F7B7-4268-B766-D605A60484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67006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551BE-F3B0-4EE5-9264-AC5A1BC02079}" type="datetimeFigureOut">
              <a:rPr lang="ru-RU" smtClean="0"/>
              <a:t>04.02.2020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78DD21D-F7B7-4268-B766-D605A6048435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56228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551BE-F3B0-4EE5-9264-AC5A1BC02079}" type="datetimeFigureOut">
              <a:rPr lang="ru-RU" smtClean="0"/>
              <a:t>04.02.2020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78DD21D-F7B7-4268-B766-D605A60484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08105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551BE-F3B0-4EE5-9264-AC5A1BC02079}" type="datetimeFigureOut">
              <a:rPr lang="ru-RU" smtClean="0"/>
              <a:t>04.02.2020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DD21D-F7B7-4268-B766-D605A60484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67299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551BE-F3B0-4EE5-9264-AC5A1BC02079}" type="datetimeFigureOut">
              <a:rPr lang="ru-RU" smtClean="0"/>
              <a:t>04.02.2020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DD21D-F7B7-4268-B766-D605A60484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8568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551BE-F3B0-4EE5-9264-AC5A1BC02079}" type="datetimeFigureOut">
              <a:rPr lang="ru-RU" smtClean="0"/>
              <a:t>04.02.2020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DD21D-F7B7-4268-B766-D605A60484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2200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551BE-F3B0-4EE5-9264-AC5A1BC02079}" type="datetimeFigureOut">
              <a:rPr lang="ru-RU" smtClean="0"/>
              <a:t>04.02.2020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78DD21D-F7B7-4268-B766-D605A60484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6535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551BE-F3B0-4EE5-9264-AC5A1BC02079}" type="datetimeFigureOut">
              <a:rPr lang="ru-RU" smtClean="0"/>
              <a:t>04.02.2020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78DD21D-F7B7-4268-B766-D605A60484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0785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551BE-F3B0-4EE5-9264-AC5A1BC02079}" type="datetimeFigureOut">
              <a:rPr lang="ru-RU" smtClean="0"/>
              <a:t>04.02.2020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78DD21D-F7B7-4268-B766-D605A60484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0578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551BE-F3B0-4EE5-9264-AC5A1BC02079}" type="datetimeFigureOut">
              <a:rPr lang="ru-RU" smtClean="0"/>
              <a:t>04.02.2020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DD21D-F7B7-4268-B766-D605A60484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8422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551BE-F3B0-4EE5-9264-AC5A1BC02079}" type="datetimeFigureOut">
              <a:rPr lang="ru-RU" smtClean="0"/>
              <a:t>04.02.2020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DD21D-F7B7-4268-B766-D605A60484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8266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551BE-F3B0-4EE5-9264-AC5A1BC02079}" type="datetimeFigureOut">
              <a:rPr lang="ru-RU" smtClean="0"/>
              <a:t>04.02.2020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DD21D-F7B7-4268-B766-D605A60484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537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551BE-F3B0-4EE5-9264-AC5A1BC02079}" type="datetimeFigureOut">
              <a:rPr lang="ru-RU" smtClean="0"/>
              <a:t>04.02.2020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78DD21D-F7B7-4268-B766-D605A60484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8077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551BE-F3B0-4EE5-9264-AC5A1BC02079}" type="datetimeFigureOut">
              <a:rPr lang="ru-RU" smtClean="0"/>
              <a:t>04.02.2020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78DD21D-F7B7-4268-B766-D605A60484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7252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General principles of history taking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92349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Non verbal </a:t>
            </a:r>
            <a:endParaRPr lang="ru-RU" b="1" dirty="0">
              <a:solidFill>
                <a:schemeClr val="accent1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Facial expression</a:t>
            </a:r>
            <a:endParaRPr lang="ru-RU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Tone of voice</a:t>
            </a:r>
            <a:endParaRPr lang="ru-RU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Body position</a:t>
            </a:r>
            <a:endParaRPr lang="ru-RU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Behavior</a:t>
            </a:r>
            <a:endParaRPr lang="ru-RU" sz="2800" dirty="0"/>
          </a:p>
        </p:txBody>
      </p:sp>
      <p:sp>
        <p:nvSpPr>
          <p:cNvPr id="7" name="Объект 6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Why non verbal signs important</a:t>
            </a:r>
            <a:r>
              <a:rPr lang="en-US" sz="2400" dirty="0"/>
              <a:t>?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0867671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Presenting principal symptoms</a:t>
            </a:r>
            <a:endParaRPr lang="ru-RU" b="1" dirty="0">
              <a:solidFill>
                <a:schemeClr val="accent1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965414" y="1264555"/>
            <a:ext cx="11226586" cy="51554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smtClean="0"/>
              <a:t>Identify a major complaint </a:t>
            </a:r>
          </a:p>
          <a:p>
            <a:pPr marL="0" indent="0">
              <a:buNone/>
            </a:pPr>
            <a:r>
              <a:rPr lang="en-US" sz="2800" b="1" dirty="0" smtClean="0"/>
              <a:t>Clarify details </a:t>
            </a:r>
          </a:p>
          <a:p>
            <a:pPr marL="0" indent="0">
              <a:buNone/>
            </a:pPr>
            <a:endParaRPr lang="en-US" sz="2000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sz="2000" dirty="0" smtClean="0"/>
              <a:t>Where is the problem?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000" dirty="0" smtClean="0"/>
              <a:t>What is the nature of the symptom?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000" dirty="0" smtClean="0"/>
              <a:t>How does it affect the patient?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000" dirty="0" smtClean="0"/>
              <a:t>Why did the patient develop it? 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>
                <a:solidFill>
                  <a:schemeClr val="accent1"/>
                </a:solidFill>
              </a:rPr>
              <a:t>The first part of the interview patient should lead the discussion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accent1"/>
                </a:solidFill>
              </a:rPr>
              <a:t>But in the second part the doctor should take more control and ask specific questions </a:t>
            </a:r>
          </a:p>
        </p:txBody>
      </p:sp>
    </p:spTree>
    <p:extLst>
      <p:ext uri="{BB962C8B-B14F-4D97-AF65-F5344CB8AC3E}">
        <p14:creationId xmlns:p14="http://schemas.microsoft.com/office/powerpoint/2010/main" val="14771369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Presenting principal symptoms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Subjective </a:t>
            </a:r>
            <a:r>
              <a:rPr lang="en-US" b="1" dirty="0" smtClean="0">
                <a:solidFill>
                  <a:schemeClr val="accent1"/>
                </a:solidFill>
              </a:rPr>
              <a:t>Data</a:t>
            </a:r>
            <a:endParaRPr lang="ru-RU" b="1" dirty="0">
              <a:solidFill>
                <a:schemeClr val="accent1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the patient tells you</a:t>
            </a:r>
          </a:p>
          <a:p>
            <a:r>
              <a:rPr lang="en-US" dirty="0"/>
              <a:t>The symptoms and history, from</a:t>
            </a:r>
          </a:p>
          <a:p>
            <a:r>
              <a:rPr lang="en-US" dirty="0"/>
              <a:t>Chief Complaint through</a:t>
            </a:r>
          </a:p>
          <a:p>
            <a:r>
              <a:rPr lang="en-US" dirty="0"/>
              <a:t>Review of </a:t>
            </a:r>
            <a:r>
              <a:rPr lang="en-US" dirty="0" smtClean="0"/>
              <a:t>Systems</a:t>
            </a:r>
          </a:p>
          <a:p>
            <a:endParaRPr lang="en-US" dirty="0"/>
          </a:p>
          <a:p>
            <a:r>
              <a:rPr lang="en-US" b="1" dirty="0" smtClean="0"/>
              <a:t>Patient tell his history in their own words </a:t>
            </a:r>
          </a:p>
          <a:p>
            <a:r>
              <a:rPr lang="en-US" b="1" dirty="0" smtClean="0"/>
              <a:t>Is it </a:t>
            </a:r>
            <a:r>
              <a:rPr lang="en-US" b="1" dirty="0"/>
              <a:t>i</a:t>
            </a:r>
            <a:r>
              <a:rPr lang="en-US" b="1" dirty="0" smtClean="0"/>
              <a:t>mportant what words are used? </a:t>
            </a:r>
          </a:p>
          <a:p>
            <a:endParaRPr lang="en-US" dirty="0"/>
          </a:p>
          <a:p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Objective </a:t>
            </a:r>
            <a:r>
              <a:rPr lang="en-US" b="1" dirty="0" smtClean="0">
                <a:solidFill>
                  <a:schemeClr val="accent1"/>
                </a:solidFill>
              </a:rPr>
              <a:t>Data</a:t>
            </a:r>
            <a:endParaRPr lang="ru-RU" b="1" dirty="0">
              <a:solidFill>
                <a:schemeClr val="accent1"/>
              </a:solidFill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What you detect during the examination,</a:t>
            </a:r>
          </a:p>
          <a:p>
            <a:r>
              <a:rPr lang="en-US" dirty="0"/>
              <a:t>laboratory information, and test data</a:t>
            </a:r>
          </a:p>
          <a:p>
            <a:r>
              <a:rPr lang="en-US" dirty="0"/>
              <a:t>All physical examination findings, or signs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01601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Possible questions</a:t>
            </a:r>
            <a:endParaRPr lang="ru-RU" dirty="0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Good</a:t>
            </a:r>
            <a:endParaRPr lang="ru-RU" b="1" dirty="0">
              <a:solidFill>
                <a:schemeClr val="accent1"/>
              </a:solidFill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What worries you?</a:t>
            </a:r>
          </a:p>
          <a:p>
            <a:r>
              <a:rPr lang="en-US" dirty="0" smtClean="0"/>
              <a:t>How did you get sick?</a:t>
            </a:r>
          </a:p>
          <a:p>
            <a:r>
              <a:rPr lang="en-US" dirty="0" smtClean="0"/>
              <a:t>Why did you go to the doctor?</a:t>
            </a:r>
            <a:endParaRPr lang="ru-RU" dirty="0" smtClean="0"/>
          </a:p>
          <a:p>
            <a:endParaRPr lang="ru-RU" dirty="0"/>
          </a:p>
          <a:p>
            <a:r>
              <a:rPr lang="en-US" dirty="0"/>
              <a:t>Tell me </a:t>
            </a:r>
            <a:r>
              <a:rPr lang="en-US" dirty="0" smtClean="0"/>
              <a:t>where </a:t>
            </a:r>
            <a:r>
              <a:rPr lang="en-US" dirty="0"/>
              <a:t>your pain is concentrated?</a:t>
            </a:r>
          </a:p>
          <a:p>
            <a:r>
              <a:rPr lang="en-US" dirty="0"/>
              <a:t>When did you get sick?</a:t>
            </a:r>
            <a:endParaRPr lang="ru-RU" dirty="0"/>
          </a:p>
        </p:txBody>
      </p:sp>
      <p:sp>
        <p:nvSpPr>
          <p:cNvPr id="10" name="Текст 9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Unwanted</a:t>
            </a:r>
            <a:endParaRPr lang="ru-RU" b="1" dirty="0">
              <a:solidFill>
                <a:schemeClr val="accent1"/>
              </a:solidFill>
            </a:endParaRPr>
          </a:p>
        </p:txBody>
      </p:sp>
      <p:sp>
        <p:nvSpPr>
          <p:cNvPr id="8" name="Объект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Why did you apply only now?</a:t>
            </a:r>
          </a:p>
          <a:p>
            <a:r>
              <a:rPr lang="en-US" dirty="0"/>
              <a:t>Are you taking the medicine</a:t>
            </a:r>
          </a:p>
          <a:p>
            <a:r>
              <a:rPr lang="en-US" dirty="0"/>
              <a:t>Do you have constricting chest pain?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2829827" y="5573027"/>
            <a:ext cx="7931217" cy="943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95906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 difference?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solidFill>
                  <a:schemeClr val="accent1"/>
                </a:solidFill>
              </a:rPr>
              <a:t>Illness</a:t>
            </a:r>
            <a:endParaRPr lang="ru-RU" sz="2800" b="1" dirty="0">
              <a:solidFill>
                <a:schemeClr val="accent1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Patient’s unique experience of sickness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solidFill>
                  <a:schemeClr val="accent1"/>
                </a:solidFill>
              </a:rPr>
              <a:t>diseases</a:t>
            </a:r>
            <a:endParaRPr lang="ru-RU" sz="2800" b="1" dirty="0">
              <a:solidFill>
                <a:schemeClr val="accent1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Disease – biomedical cause of sickness in terms of pathophysiology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2743200" y="3888606"/>
            <a:ext cx="864348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the patient is not a source of objective information</a:t>
            </a:r>
          </a:p>
          <a:p>
            <a:endParaRPr lang="ru-RU" dirty="0" smtClean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H</a:t>
            </a:r>
            <a:r>
              <a:rPr lang="en-US" dirty="0" smtClean="0"/>
              <a:t>e </a:t>
            </a:r>
            <a:r>
              <a:rPr lang="en-US" dirty="0"/>
              <a:t>may forget something, or remember inaccurately, or offer his version of the cause of the disease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 smtClean="0"/>
              <a:t>He </a:t>
            </a:r>
            <a:r>
              <a:rPr lang="en-US" dirty="0"/>
              <a:t>can pretend, exaggerate or downplay - intentionally or sincerely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015276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2129890" y="499534"/>
            <a:ext cx="10772775" cy="1030884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Skilled Interviewing Techniques </a:t>
            </a:r>
            <a:br>
              <a:rPr lang="en-US" b="1" dirty="0">
                <a:solidFill>
                  <a:schemeClr val="accent1"/>
                </a:solidFill>
              </a:rPr>
            </a:br>
            <a:endParaRPr lang="ru-RU" b="1" dirty="0">
              <a:solidFill>
                <a:schemeClr val="accent1"/>
              </a:solidFill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204257"/>
              </p:ext>
            </p:extLst>
          </p:nvPr>
        </p:nvGraphicFramePr>
        <p:xfrm>
          <a:off x="945783" y="741145"/>
          <a:ext cx="10681536" cy="5316658"/>
        </p:xfrm>
        <a:graphic>
          <a:graphicData uri="http://schemas.openxmlformats.org/drawingml/2006/table">
            <a:tbl>
              <a:tblPr/>
              <a:tblGrid>
                <a:gridCol w="10681536"/>
              </a:tblGrid>
              <a:tr h="97350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36519">
                <a:tc>
                  <a:txBody>
                    <a:bodyPr/>
                    <a:lstStyle/>
                    <a:p>
                      <a:r>
                        <a:rPr lang="en-US" sz="3200" dirty="0"/>
                        <a:t>● Active listening </a:t>
                      </a:r>
                      <a:r>
                        <a:rPr lang="ru-RU" sz="3200" dirty="0" smtClean="0"/>
                        <a:t>                                   </a:t>
                      </a:r>
                      <a:r>
                        <a:rPr lang="en-US" sz="3200" dirty="0" smtClean="0"/>
                        <a:t>● </a:t>
                      </a:r>
                      <a:r>
                        <a:rPr lang="en-US" sz="3200" dirty="0"/>
                        <a:t>Reassurance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36519">
                <a:tc>
                  <a:txBody>
                    <a:bodyPr/>
                    <a:lstStyle/>
                    <a:p>
                      <a:r>
                        <a:rPr lang="en-US" sz="3200" dirty="0"/>
                        <a:t>● Empathic responses </a:t>
                      </a:r>
                      <a:r>
                        <a:rPr lang="ru-RU" sz="3200" dirty="0" smtClean="0"/>
                        <a:t>                          </a:t>
                      </a:r>
                      <a:r>
                        <a:rPr lang="en-US" sz="3200" dirty="0" smtClean="0"/>
                        <a:t>● </a:t>
                      </a:r>
                      <a:r>
                        <a:rPr lang="en-US" sz="3200" dirty="0"/>
                        <a:t>Partnering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90371">
                <a:tc>
                  <a:txBody>
                    <a:bodyPr/>
                    <a:lstStyle/>
                    <a:p>
                      <a:r>
                        <a:rPr lang="en-US" sz="3200" dirty="0"/>
                        <a:t>● Guided questioning </a:t>
                      </a:r>
                      <a:r>
                        <a:rPr lang="ru-RU" sz="3200" dirty="0" smtClean="0"/>
                        <a:t>                           </a:t>
                      </a:r>
                      <a:r>
                        <a:rPr lang="en-US" sz="3200" dirty="0" smtClean="0"/>
                        <a:t>● </a:t>
                      </a:r>
                      <a:r>
                        <a:rPr lang="en-US" sz="3200" dirty="0"/>
                        <a:t>Summarization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36519">
                <a:tc>
                  <a:txBody>
                    <a:bodyPr/>
                    <a:lstStyle/>
                    <a:p>
                      <a:r>
                        <a:rPr lang="en-US" sz="3200" dirty="0"/>
                        <a:t>● Nonverbal communication </a:t>
                      </a:r>
                      <a:r>
                        <a:rPr lang="ru-RU" sz="3200" dirty="0" smtClean="0"/>
                        <a:t>               </a:t>
                      </a:r>
                      <a:r>
                        <a:rPr lang="en-US" sz="3200" dirty="0" smtClean="0"/>
                        <a:t>● </a:t>
                      </a:r>
                      <a:r>
                        <a:rPr lang="en-US" sz="3200" dirty="0"/>
                        <a:t>Transitions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90371">
                <a:tc>
                  <a:txBody>
                    <a:bodyPr/>
                    <a:lstStyle/>
                    <a:p>
                      <a:r>
                        <a:rPr lang="en-US" sz="3200" dirty="0"/>
                        <a:t>● Validation </a:t>
                      </a:r>
                      <a:r>
                        <a:rPr lang="ru-RU" sz="3200" dirty="0" smtClean="0"/>
                        <a:t>                                            </a:t>
                      </a:r>
                      <a:r>
                        <a:rPr lang="en-US" sz="3200" dirty="0" smtClean="0"/>
                        <a:t>● </a:t>
                      </a:r>
                      <a:r>
                        <a:rPr lang="en-US" sz="3200" dirty="0"/>
                        <a:t>Empowering the patient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09667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6772100"/>
              </p:ext>
            </p:extLst>
          </p:nvPr>
        </p:nvGraphicFramePr>
        <p:xfrm>
          <a:off x="2589213" y="2133600"/>
          <a:ext cx="8915400" cy="3778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79223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2226322" y="489907"/>
            <a:ext cx="10772775" cy="742126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accent1"/>
                </a:solidFill>
              </a:rPr>
              <a:t>Main complaint</a:t>
            </a:r>
            <a:endParaRPr lang="ru-RU" b="1" dirty="0">
              <a:solidFill>
                <a:schemeClr val="accent1"/>
              </a:solidFill>
            </a:endParaRPr>
          </a:p>
        </p:txBody>
      </p:sp>
      <p:sp>
        <p:nvSpPr>
          <p:cNvPr id="8" name="Объект 7"/>
          <p:cNvSpPr>
            <a:spLocks noGrp="1"/>
          </p:cNvSpPr>
          <p:nvPr>
            <p:ph sz="half" idx="1"/>
          </p:nvPr>
        </p:nvSpPr>
        <p:spPr>
          <a:xfrm>
            <a:off x="2226322" y="1498026"/>
            <a:ext cx="4857871" cy="5034013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S </a:t>
            </a:r>
            <a:r>
              <a:rPr lang="en-US" dirty="0" err="1" smtClean="0"/>
              <a:t>ite</a:t>
            </a:r>
            <a:endParaRPr lang="en-US" dirty="0" smtClean="0"/>
          </a:p>
          <a:p>
            <a:r>
              <a:rPr lang="en-US" sz="3200" b="1" dirty="0" smtClean="0"/>
              <a:t>O </a:t>
            </a:r>
            <a:r>
              <a:rPr lang="en-US" dirty="0" err="1" smtClean="0"/>
              <a:t>nset</a:t>
            </a:r>
            <a:endParaRPr lang="en-US" dirty="0" smtClean="0"/>
          </a:p>
          <a:p>
            <a:r>
              <a:rPr lang="en-US" sz="3200" b="1" dirty="0" smtClean="0"/>
              <a:t>C </a:t>
            </a:r>
            <a:r>
              <a:rPr lang="en-US" dirty="0" err="1" smtClean="0"/>
              <a:t>haracter</a:t>
            </a:r>
            <a:endParaRPr lang="en-US" dirty="0" smtClean="0"/>
          </a:p>
          <a:p>
            <a:r>
              <a:rPr lang="en-US" sz="3200" b="1" dirty="0" smtClean="0"/>
              <a:t>R </a:t>
            </a:r>
            <a:r>
              <a:rPr lang="en-US" dirty="0" err="1" smtClean="0"/>
              <a:t>adiation</a:t>
            </a:r>
            <a:r>
              <a:rPr lang="en-US" dirty="0" smtClean="0"/>
              <a:t> </a:t>
            </a:r>
          </a:p>
          <a:p>
            <a:r>
              <a:rPr lang="en-US" sz="3200" b="1" dirty="0" smtClean="0"/>
              <a:t>A </a:t>
            </a:r>
            <a:r>
              <a:rPr lang="en-US" dirty="0" err="1" smtClean="0"/>
              <a:t>lleviating</a:t>
            </a:r>
            <a:r>
              <a:rPr lang="en-US" dirty="0" smtClean="0"/>
              <a:t> factors</a:t>
            </a:r>
          </a:p>
          <a:p>
            <a:r>
              <a:rPr lang="en-US" sz="3200" b="1" dirty="0" smtClean="0"/>
              <a:t>T </a:t>
            </a:r>
            <a:r>
              <a:rPr lang="en-US" dirty="0" err="1" smtClean="0"/>
              <a:t>iming</a:t>
            </a:r>
            <a:endParaRPr lang="en-US" dirty="0" smtClean="0"/>
          </a:p>
          <a:p>
            <a:r>
              <a:rPr lang="en-US" sz="3200" b="1" dirty="0" smtClean="0"/>
              <a:t>E </a:t>
            </a:r>
            <a:r>
              <a:rPr lang="en-US" dirty="0" err="1" smtClean="0"/>
              <a:t>xacerbating</a:t>
            </a:r>
            <a:r>
              <a:rPr lang="en-US" dirty="0" smtClean="0"/>
              <a:t> factors</a:t>
            </a:r>
          </a:p>
          <a:p>
            <a:r>
              <a:rPr lang="en-US" sz="3200" b="1" dirty="0" smtClean="0"/>
              <a:t>S </a:t>
            </a:r>
            <a:r>
              <a:rPr lang="en-US" dirty="0" err="1" smtClean="0"/>
              <a:t>everity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9" name="Объект 8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events should be placed in chronological order</a:t>
            </a:r>
          </a:p>
          <a:p>
            <a:endParaRPr lang="ru-RU" dirty="0" smtClean="0"/>
          </a:p>
          <a:p>
            <a:r>
              <a:rPr lang="en-US" dirty="0" smtClean="0"/>
              <a:t>Identify </a:t>
            </a:r>
            <a:r>
              <a:rPr lang="en-US" dirty="0"/>
              <a:t>and create a full medical picture of the individual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0413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Anamnesis </a:t>
            </a:r>
            <a:r>
              <a:rPr lang="en-US" b="1" dirty="0" err="1" smtClean="0">
                <a:solidFill>
                  <a:schemeClr val="accent1"/>
                </a:solidFill>
              </a:rPr>
              <a:t>morbi</a:t>
            </a:r>
            <a:endParaRPr lang="ru-RU" b="1" dirty="0">
              <a:solidFill>
                <a:schemeClr val="accent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953928" y="1588168"/>
            <a:ext cx="4841508" cy="4735630"/>
          </a:xfrm>
        </p:spPr>
        <p:txBody>
          <a:bodyPr>
            <a:normAutofit/>
          </a:bodyPr>
          <a:lstStyle/>
          <a:p>
            <a:r>
              <a:rPr lang="en-US" dirty="0"/>
              <a:t>disease onset</a:t>
            </a:r>
          </a:p>
          <a:p>
            <a:r>
              <a:rPr lang="en-US" dirty="0"/>
              <a:t>order of appearance and change of manifestations</a:t>
            </a:r>
          </a:p>
          <a:p>
            <a:r>
              <a:rPr lang="en-US" dirty="0"/>
              <a:t>frequency and seasonality</a:t>
            </a:r>
          </a:p>
          <a:p>
            <a:r>
              <a:rPr lang="en-US" dirty="0"/>
              <a:t>results of previous treatment, especially self-medication</a:t>
            </a:r>
          </a:p>
          <a:p>
            <a:r>
              <a:rPr lang="en-US" dirty="0"/>
              <a:t>reasons for this </a:t>
            </a:r>
            <a:r>
              <a:rPr lang="en-US" dirty="0" smtClean="0"/>
              <a:t>appeal</a:t>
            </a:r>
            <a:endParaRPr lang="ru-RU" dirty="0" smtClean="0"/>
          </a:p>
          <a:p>
            <a:endParaRPr lang="ru-RU" dirty="0"/>
          </a:p>
          <a:p>
            <a:endParaRPr lang="en-US" dirty="0"/>
          </a:p>
          <a:p>
            <a:pPr marL="0" indent="0">
              <a:buNone/>
            </a:pPr>
            <a:r>
              <a:rPr lang="en-US" b="1" dirty="0"/>
              <a:t>acute illness </a:t>
            </a:r>
            <a:r>
              <a:rPr lang="en-US" dirty="0"/>
              <a:t>- hourly or even minute-by-minute development of events matters</a:t>
            </a:r>
          </a:p>
          <a:p>
            <a:pPr marL="0" indent="0">
              <a:buNone/>
            </a:pPr>
            <a:r>
              <a:rPr lang="en-US" b="1" dirty="0"/>
              <a:t>chronic </a:t>
            </a:r>
            <a:r>
              <a:rPr lang="en-US" dirty="0"/>
              <a:t>- days, weeks, months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1140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Drugs and treatment history </a:t>
            </a:r>
            <a:endParaRPr lang="ru-RU" b="1" dirty="0">
              <a:solidFill>
                <a:schemeClr val="accent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Medications should be noted, including name, dose, route, and </a:t>
            </a:r>
            <a:r>
              <a:rPr lang="en-US" dirty="0" smtClean="0"/>
              <a:t>frequency of use</a:t>
            </a:r>
          </a:p>
          <a:p>
            <a:endParaRPr lang="en-US" dirty="0"/>
          </a:p>
          <a:p>
            <a:r>
              <a:rPr lang="en-US" dirty="0" smtClean="0"/>
              <a:t>Their action</a:t>
            </a:r>
          </a:p>
          <a:p>
            <a:r>
              <a:rPr lang="en-US" dirty="0" smtClean="0"/>
              <a:t>Effects on the patient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Allergies, including specific reactions to each medication, such as rash or </a:t>
            </a:r>
            <a:r>
              <a:rPr lang="en-US" dirty="0" smtClean="0"/>
              <a:t>nausea</a:t>
            </a:r>
            <a:r>
              <a:rPr lang="en-US" dirty="0"/>
              <a:t>, must be recorded, as well as allergies to foods, insects, or </a:t>
            </a:r>
            <a:r>
              <a:rPr lang="en-US" dirty="0" smtClean="0"/>
              <a:t>environmental factors</a:t>
            </a:r>
            <a:r>
              <a:rPr lang="en-US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41712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Medicine is learned by the bedside </a:t>
            </a:r>
            <a:br>
              <a:rPr lang="en-US" dirty="0" smtClean="0"/>
            </a:br>
            <a:r>
              <a:rPr lang="en-US" dirty="0" smtClean="0"/>
              <a:t>and not in the classroom </a:t>
            </a:r>
            <a:br>
              <a:rPr lang="en-US" dirty="0" smtClean="0"/>
            </a:br>
            <a:r>
              <a:rPr lang="en-US" dirty="0" smtClean="0"/>
              <a:t>                                         </a:t>
            </a:r>
            <a:r>
              <a:rPr lang="en-US" sz="3100" dirty="0" smtClean="0"/>
              <a:t>sir William Osler</a:t>
            </a:r>
            <a:endParaRPr lang="ru-RU" sz="2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01541" y="2157731"/>
            <a:ext cx="9928840" cy="4416325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chemeClr val="accent1"/>
                </a:solidFill>
              </a:rPr>
              <a:t>The consultation sequence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History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Examination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Explanation to patient of findings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Possible diagnoses. Differential diagnoses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Management plan (further tests and treatment)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Ordering off, explanation off, appropriate tests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Treatment indications and managing, control examination and tests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Recording of history  </a:t>
            </a:r>
          </a:p>
          <a:p>
            <a:pPr marL="0" indent="0">
              <a:buNone/>
            </a:pPr>
            <a:endParaRPr lang="en-US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361912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Allergic anamnesis</a:t>
            </a:r>
            <a:endParaRPr lang="ru-RU" b="1" dirty="0">
              <a:solidFill>
                <a:schemeClr val="accent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to ask?</a:t>
            </a:r>
          </a:p>
          <a:p>
            <a:endParaRPr lang="en-US" dirty="0"/>
          </a:p>
          <a:p>
            <a:r>
              <a:rPr lang="en-US" dirty="0"/>
              <a:t>the patient may take for allergy manifestations that are actually something else</a:t>
            </a:r>
          </a:p>
          <a:p>
            <a:endParaRPr lang="ru-RU" dirty="0" smtClean="0"/>
          </a:p>
          <a:p>
            <a:r>
              <a:rPr lang="en-US" b="1" dirty="0">
                <a:solidFill>
                  <a:schemeClr val="accent1"/>
                </a:solidFill>
              </a:rPr>
              <a:t>Allergic reactions to drugs should be recorded in the medical </a:t>
            </a:r>
            <a:r>
              <a:rPr lang="en-US" b="1" dirty="0" smtClean="0">
                <a:solidFill>
                  <a:schemeClr val="accent1"/>
                </a:solidFill>
              </a:rPr>
              <a:t>history</a:t>
            </a:r>
            <a:r>
              <a:rPr lang="ru-RU" b="1" dirty="0">
                <a:solidFill>
                  <a:schemeClr val="accent1"/>
                </a:solidFill>
              </a:rPr>
              <a:t> </a:t>
            </a:r>
            <a:r>
              <a:rPr lang="en-US" b="1" dirty="0" smtClean="0">
                <a:solidFill>
                  <a:schemeClr val="accent1"/>
                </a:solidFill>
              </a:rPr>
              <a:t>and HIGHLIGHTED</a:t>
            </a:r>
            <a:r>
              <a:rPr lang="ru-RU" b="1" dirty="0" smtClean="0">
                <a:solidFill>
                  <a:schemeClr val="accent1"/>
                </a:solidFill>
              </a:rPr>
              <a:t>!!!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Need to clarify:</a:t>
            </a:r>
          </a:p>
          <a:p>
            <a:r>
              <a:rPr lang="en-US" dirty="0"/>
              <a:t>what kind of manifestations?</a:t>
            </a:r>
          </a:p>
          <a:p>
            <a:r>
              <a:rPr lang="en-US" dirty="0"/>
              <a:t>when?</a:t>
            </a:r>
          </a:p>
          <a:p>
            <a:r>
              <a:rPr lang="en-US" dirty="0"/>
              <a:t>what exactly, in what situation?</a:t>
            </a:r>
          </a:p>
          <a:p>
            <a:r>
              <a:rPr lang="en-US" dirty="0"/>
              <a:t>if you are allergic to the drug - which drug, in what circumstances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71106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Anamnesis vitae</a:t>
            </a:r>
            <a:endParaRPr lang="ru-RU" b="1" dirty="0">
              <a:solidFill>
                <a:schemeClr val="accent1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676656" y="2011680"/>
            <a:ext cx="10753343" cy="4523874"/>
          </a:xfrm>
        </p:spPr>
        <p:txBody>
          <a:bodyPr>
            <a:normAutofit/>
          </a:bodyPr>
          <a:lstStyle/>
          <a:p>
            <a:r>
              <a:rPr lang="en-US" dirty="0"/>
              <a:t> </a:t>
            </a:r>
            <a:r>
              <a:rPr lang="en-US" b="1" dirty="0"/>
              <a:t>Childhood Illnesses: </a:t>
            </a:r>
            <a:r>
              <a:rPr lang="en-US" dirty="0"/>
              <a:t>These include measles, rubella, mumps, whooping</a:t>
            </a:r>
          </a:p>
          <a:p>
            <a:r>
              <a:rPr lang="en-US" dirty="0"/>
              <a:t>cough, chickenpox, rheumatic fever, scarlet fever, and polio. Also included</a:t>
            </a:r>
          </a:p>
          <a:p>
            <a:r>
              <a:rPr lang="en-US" dirty="0"/>
              <a:t>are any chronic childhood illnesses.</a:t>
            </a:r>
          </a:p>
          <a:p>
            <a:r>
              <a:rPr lang="en-US" dirty="0" smtClean="0"/>
              <a:t>For children – </a:t>
            </a:r>
            <a:r>
              <a:rPr lang="en-US" b="1" dirty="0" smtClean="0"/>
              <a:t>birth history</a:t>
            </a:r>
          </a:p>
          <a:p>
            <a:endParaRPr lang="en-US" b="1" dirty="0"/>
          </a:p>
          <a:p>
            <a:r>
              <a:rPr lang="en-US" b="1" dirty="0"/>
              <a:t>Adult Illnesses: Provide information relative to Adult Illnesses in each of the</a:t>
            </a:r>
          </a:p>
          <a:p>
            <a:r>
              <a:rPr lang="en-US" b="1" dirty="0"/>
              <a:t>four areas:</a:t>
            </a:r>
          </a:p>
          <a:p>
            <a:r>
              <a:rPr lang="en-US" b="1" dirty="0" smtClean="0"/>
              <a:t>                         Medical, Surgical</a:t>
            </a:r>
            <a:r>
              <a:rPr lang="en-US" b="1" dirty="0"/>
              <a:t>, </a:t>
            </a:r>
            <a:r>
              <a:rPr lang="en-US" b="1" dirty="0" smtClean="0"/>
              <a:t>Obstetric/Gynecologic (</a:t>
            </a:r>
            <a:r>
              <a:rPr lang="en-US" b="1" dirty="0"/>
              <a:t>for female), </a:t>
            </a:r>
            <a:r>
              <a:rPr lang="en-US" b="1" dirty="0" smtClean="0"/>
              <a:t>Psychiatric</a:t>
            </a:r>
          </a:p>
          <a:p>
            <a:r>
              <a:rPr lang="en-US" b="1" dirty="0"/>
              <a:t>Health </a:t>
            </a:r>
            <a:r>
              <a:rPr lang="en-US" b="1" dirty="0" smtClean="0"/>
              <a:t>Maintenance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816012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Anamnesis vitae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6656" y="2011680"/>
            <a:ext cx="10883285" cy="4263992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 smtClean="0"/>
              <a:t>Smoking – smoking index</a:t>
            </a:r>
          </a:p>
          <a:p>
            <a:r>
              <a:rPr lang="en-US" sz="2800" dirty="0" err="1" smtClean="0"/>
              <a:t>Alhogol</a:t>
            </a:r>
            <a:r>
              <a:rPr lang="en-US" sz="2800" dirty="0" smtClean="0"/>
              <a:t> – Why many drinks a week</a:t>
            </a:r>
          </a:p>
          <a:p>
            <a:endParaRPr lang="en-US" sz="2800" dirty="0"/>
          </a:p>
          <a:p>
            <a:r>
              <a:rPr lang="en-US" sz="2800" dirty="0" smtClean="0"/>
              <a:t>Allergy anamnesis</a:t>
            </a:r>
          </a:p>
          <a:p>
            <a:endParaRPr lang="en-US" sz="2800" dirty="0"/>
          </a:p>
          <a:p>
            <a:r>
              <a:rPr lang="en-US" sz="2800" dirty="0"/>
              <a:t>Family </a:t>
            </a:r>
            <a:r>
              <a:rPr lang="en-US" sz="2800" dirty="0" smtClean="0"/>
              <a:t>History</a:t>
            </a:r>
            <a:endParaRPr lang="en-US" sz="2800" dirty="0"/>
          </a:p>
          <a:p>
            <a:endParaRPr lang="en-US" sz="2800" dirty="0" smtClean="0"/>
          </a:p>
          <a:p>
            <a:r>
              <a:rPr lang="en-US" sz="2800" dirty="0"/>
              <a:t>Personal and Social History: </a:t>
            </a:r>
            <a:r>
              <a:rPr lang="en-US" sz="2800" dirty="0" smtClean="0"/>
              <a:t>Lifestyle, epidemiological anamnesis, travel history, occupation, life conditions, sexual history   </a:t>
            </a:r>
            <a:endParaRPr lang="en-US" sz="2800" dirty="0"/>
          </a:p>
          <a:p>
            <a:endParaRPr lang="en-US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7808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Alhogol</a:t>
            </a:r>
            <a:r>
              <a:rPr lang="en-US" dirty="0" smtClean="0"/>
              <a:t> anamnesis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90813" y="1424539"/>
            <a:ext cx="9307629" cy="4947385"/>
          </a:xfrm>
        </p:spPr>
        <p:txBody>
          <a:bodyPr>
            <a:normAutofit fontScale="92500" lnSpcReduction="10000"/>
          </a:bodyPr>
          <a:lstStyle/>
          <a:p>
            <a:r>
              <a:rPr lang="en-US" sz="2000" dirty="0"/>
              <a:t>CAGE Questionnaire “CAGE” is an acronym formed from the italicized words in the questionnaire </a:t>
            </a:r>
            <a:r>
              <a:rPr lang="en-US" sz="2000" dirty="0" smtClean="0"/>
              <a:t>(</a:t>
            </a:r>
          </a:p>
          <a:p>
            <a:pPr lvl="3"/>
            <a:r>
              <a:rPr lang="en-US" sz="2600" b="1" dirty="0" smtClean="0">
                <a:solidFill>
                  <a:schemeClr val="accent1"/>
                </a:solidFill>
              </a:rPr>
              <a:t>cut</a:t>
            </a:r>
          </a:p>
          <a:p>
            <a:pPr lvl="3"/>
            <a:r>
              <a:rPr lang="en-US" sz="2600" b="1" dirty="0" smtClean="0">
                <a:solidFill>
                  <a:schemeClr val="accent1"/>
                </a:solidFill>
              </a:rPr>
              <a:t>annoyed</a:t>
            </a:r>
          </a:p>
          <a:p>
            <a:pPr lvl="3"/>
            <a:r>
              <a:rPr lang="en-US" sz="2600" b="1" dirty="0" smtClean="0">
                <a:solidFill>
                  <a:schemeClr val="accent1"/>
                </a:solidFill>
              </a:rPr>
              <a:t>Guilty eye</a:t>
            </a:r>
            <a:endParaRPr lang="en-US" sz="2600" b="1" dirty="0" smtClean="0">
              <a:solidFill>
                <a:schemeClr val="accent1"/>
              </a:solidFill>
            </a:endParaRPr>
          </a:p>
          <a:p>
            <a:endParaRPr lang="en-US" sz="2000" dirty="0" smtClean="0"/>
          </a:p>
          <a:p>
            <a:r>
              <a:rPr lang="en-US" sz="2000" dirty="0" smtClean="0"/>
              <a:t>The </a:t>
            </a:r>
            <a:r>
              <a:rPr lang="en-US" sz="2000" dirty="0"/>
              <a:t>CAGE is a simple screening questionnaire to id potential problems with alcohol. </a:t>
            </a:r>
            <a:endParaRPr lang="en-US" sz="2000" dirty="0" smtClean="0"/>
          </a:p>
          <a:p>
            <a:r>
              <a:rPr lang="en-US" sz="2000" dirty="0" smtClean="0"/>
              <a:t>Two </a:t>
            </a:r>
            <a:r>
              <a:rPr lang="en-US" sz="2000" dirty="0"/>
              <a:t>“yes” responses is considered positive for males; </a:t>
            </a:r>
            <a:endParaRPr lang="en-US" sz="2000" dirty="0" smtClean="0"/>
          </a:p>
          <a:p>
            <a:r>
              <a:rPr lang="en-US" sz="2000" dirty="0" smtClean="0"/>
              <a:t>one </a:t>
            </a:r>
            <a:r>
              <a:rPr lang="en-US" sz="2000" dirty="0"/>
              <a:t>“yes” is considered positive for </a:t>
            </a:r>
            <a:r>
              <a:rPr lang="en-US" sz="2000" dirty="0" smtClean="0"/>
              <a:t>females</a:t>
            </a:r>
            <a:r>
              <a:rPr lang="en-US" sz="2000" dirty="0"/>
              <a:t>. 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dirty="0" smtClean="0"/>
              <a:t>Please </a:t>
            </a:r>
            <a:r>
              <a:rPr lang="en-US" sz="2000" dirty="0"/>
              <a:t>note: This test will only be scored correctly if you answer each one of the questions. 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770632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700" dirty="0"/>
              <a:t>Please check the one response to each item that best describes how you have felt and behaved over your whole </a:t>
            </a:r>
            <a:r>
              <a:rPr lang="en-US" sz="2700" dirty="0" smtClean="0"/>
              <a:t>life:</a:t>
            </a:r>
            <a:r>
              <a:rPr lang="en-US" sz="2700" dirty="0"/>
              <a:t/>
            </a:r>
            <a:br>
              <a:rPr lang="en-US" sz="2700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Have </a:t>
            </a:r>
            <a:r>
              <a:rPr lang="en-US" dirty="0"/>
              <a:t>you ever felt you should cut down on your drinking?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                                          __</a:t>
            </a:r>
            <a:r>
              <a:rPr lang="en-US" dirty="0"/>
              <a:t>Yes __No </a:t>
            </a:r>
            <a:endParaRPr lang="en-US" dirty="0" smtClean="0"/>
          </a:p>
          <a:p>
            <a:r>
              <a:rPr lang="en-US" dirty="0" smtClean="0"/>
              <a:t>Have </a:t>
            </a:r>
            <a:r>
              <a:rPr lang="en-US" dirty="0"/>
              <a:t>people annoyed you by criticizing your drinking?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                                         __</a:t>
            </a:r>
            <a:r>
              <a:rPr lang="en-US" dirty="0"/>
              <a:t>Yes __No </a:t>
            </a:r>
            <a:endParaRPr lang="en-US" dirty="0" smtClean="0"/>
          </a:p>
          <a:p>
            <a:r>
              <a:rPr lang="en-US" dirty="0" smtClean="0"/>
              <a:t>Have </a:t>
            </a:r>
            <a:r>
              <a:rPr lang="en-US" dirty="0"/>
              <a:t>you ever felt bad or guilty about your drinking?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                                          __</a:t>
            </a:r>
            <a:r>
              <a:rPr lang="en-US" dirty="0"/>
              <a:t>Yes __No </a:t>
            </a:r>
            <a:endParaRPr lang="en-US" dirty="0" smtClean="0"/>
          </a:p>
          <a:p>
            <a:r>
              <a:rPr lang="en-US" dirty="0" smtClean="0"/>
              <a:t>Have </a:t>
            </a:r>
            <a:r>
              <a:rPr lang="en-US" dirty="0"/>
              <a:t>you ever had a drink first thing in the morning to steady your nerves or get rid of a hangover (eye-opener)?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                                           __</a:t>
            </a:r>
            <a:r>
              <a:rPr lang="en-US" dirty="0"/>
              <a:t>Yes __No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93309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Task</a:t>
            </a:r>
            <a:endParaRPr lang="ru-RU" b="1" dirty="0">
              <a:solidFill>
                <a:schemeClr val="accent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Pair up</a:t>
            </a:r>
          </a:p>
          <a:p>
            <a:r>
              <a:rPr lang="en-US" dirty="0"/>
              <a:t>One of you is the patient, the second doctor</a:t>
            </a:r>
          </a:p>
          <a:p>
            <a:endParaRPr lang="en-US" dirty="0"/>
          </a:p>
          <a:p>
            <a:r>
              <a:rPr lang="en-US" dirty="0"/>
              <a:t>The patient went to the doctor with a problem </a:t>
            </a:r>
            <a:endParaRPr lang="ru-RU" dirty="0" smtClean="0"/>
          </a:p>
          <a:p>
            <a:r>
              <a:rPr lang="en-US" dirty="0" smtClean="0"/>
              <a:t>(</a:t>
            </a:r>
            <a:r>
              <a:rPr lang="en-US" dirty="0"/>
              <a:t>remember the real health problem from your life, for example, SARS)</a:t>
            </a:r>
          </a:p>
          <a:p>
            <a:endParaRPr lang="en-US" dirty="0"/>
          </a:p>
          <a:p>
            <a:r>
              <a:rPr lang="en-US" dirty="0"/>
              <a:t>The doctor should have a medical </a:t>
            </a:r>
            <a:r>
              <a:rPr lang="en-US" dirty="0" smtClean="0"/>
              <a:t>history</a:t>
            </a:r>
            <a:r>
              <a:rPr lang="ru-RU" dirty="0" smtClean="0"/>
              <a:t> </a:t>
            </a:r>
            <a:r>
              <a:rPr lang="en-US" dirty="0" smtClean="0"/>
              <a:t>by plan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7707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symptoms do you consider to be </a:t>
            </a:r>
            <a:r>
              <a:rPr lang="en-US" dirty="0" smtClean="0"/>
              <a:t>leading?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4158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Syndrome</a:t>
            </a:r>
            <a:endParaRPr lang="ru-RU" b="1" dirty="0">
              <a:solidFill>
                <a:schemeClr val="accent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  <a:spcAft>
                <a:spcPts val="1800"/>
              </a:spcAft>
            </a:pPr>
            <a:r>
              <a:rPr lang="en-US" sz="3600" dirty="0"/>
              <a:t>A logical combination of symptoms, </a:t>
            </a:r>
            <a:endParaRPr lang="en-US" sz="3600" dirty="0" smtClean="0"/>
          </a:p>
          <a:p>
            <a:pPr>
              <a:lnSpc>
                <a:spcPct val="150000"/>
              </a:lnSpc>
              <a:spcAft>
                <a:spcPts val="1800"/>
              </a:spcAft>
            </a:pPr>
            <a:r>
              <a:rPr lang="en-US" sz="3600" dirty="0" smtClean="0"/>
              <a:t>combined </a:t>
            </a:r>
            <a:r>
              <a:rPr lang="en-US" sz="3600" dirty="0"/>
              <a:t>by a single pathogenesis, </a:t>
            </a:r>
            <a:endParaRPr lang="en-US" sz="3600" dirty="0" smtClean="0"/>
          </a:p>
          <a:p>
            <a:pPr>
              <a:lnSpc>
                <a:spcPct val="150000"/>
              </a:lnSpc>
              <a:spcAft>
                <a:spcPts val="1800"/>
              </a:spcAft>
            </a:pPr>
            <a:r>
              <a:rPr lang="en-US" sz="3600" dirty="0" smtClean="0"/>
              <a:t>characterizing </a:t>
            </a:r>
            <a:r>
              <a:rPr lang="en-US" sz="3600" dirty="0"/>
              <a:t>a certain pathological condition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403498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syndromes can they be collected into?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28724" y="2011680"/>
            <a:ext cx="7801657" cy="3766185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sz="4000" b="1" dirty="0" smtClean="0"/>
              <a:t>Catarrhal</a:t>
            </a:r>
            <a:endParaRPr lang="ru-RU" sz="4000" b="1" dirty="0" smtClean="0"/>
          </a:p>
          <a:p>
            <a:endParaRPr lang="en-US" sz="4000" b="1" dirty="0"/>
          </a:p>
          <a:p>
            <a:r>
              <a:rPr lang="en-US" sz="4000" b="1" dirty="0" smtClean="0"/>
              <a:t>Fever</a:t>
            </a:r>
            <a:endParaRPr lang="ru-RU" sz="4000" b="1" dirty="0" smtClean="0"/>
          </a:p>
          <a:p>
            <a:endParaRPr lang="en-US" sz="4000" b="1" dirty="0"/>
          </a:p>
          <a:p>
            <a:r>
              <a:rPr lang="en-US" sz="4000" b="1" dirty="0" smtClean="0"/>
              <a:t>Intoxication </a:t>
            </a:r>
            <a:endParaRPr lang="ru-RU" sz="4000" b="1" dirty="0" smtClean="0"/>
          </a:p>
          <a:p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1974427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5326104"/>
              </p:ext>
            </p:extLst>
          </p:nvPr>
        </p:nvGraphicFramePr>
        <p:xfrm>
          <a:off x="2589213" y="2133600"/>
          <a:ext cx="89154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1800"/>
                <a:gridCol w="2971800"/>
                <a:gridCol w="2971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Part of anamnesis </a:t>
                      </a:r>
                      <a:r>
                        <a:rPr lang="en-US" dirty="0" err="1" smtClean="0"/>
                        <a:t>vitea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Detailes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Question to patient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2215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 taking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What in the beginning?</a:t>
            </a:r>
          </a:p>
          <a:p>
            <a:endParaRPr lang="en-US" sz="2000" dirty="0"/>
          </a:p>
          <a:p>
            <a:r>
              <a:rPr lang="en-US" sz="2000" dirty="0" smtClean="0"/>
              <a:t>The treatment of a patient begins at moment one reaches bedside or the patient enters the consulting room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b="1" dirty="0" smtClean="0"/>
              <a:t>Manner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b="1" dirty="0" smtClean="0"/>
              <a:t>Dress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b="1" dirty="0" smtClean="0"/>
              <a:t>Hand washing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b="1" dirty="0" smtClean="0"/>
              <a:t>Introducing yourself </a:t>
            </a:r>
          </a:p>
          <a:p>
            <a:endParaRPr lang="en-US" dirty="0" smtClean="0"/>
          </a:p>
          <a:p>
            <a:endParaRPr lang="en-US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45615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9087" y="221055"/>
            <a:ext cx="4329089" cy="2880812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82702" y="221055"/>
            <a:ext cx="4286250" cy="295275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82702" y="3442986"/>
            <a:ext cx="4469231" cy="297407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19087" y="3323222"/>
            <a:ext cx="4329089" cy="3242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44798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1655545" y="230289"/>
            <a:ext cx="8651875" cy="6478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33420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Initiating of session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4000" b="1" dirty="0" smtClean="0"/>
              <a:t>Preparation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4000" b="1" dirty="0" smtClean="0"/>
              <a:t>Establishing initial rapport:</a:t>
            </a:r>
          </a:p>
          <a:p>
            <a:pPr marL="274320" lvl="4" indent="0">
              <a:buNone/>
            </a:pPr>
            <a:r>
              <a:rPr lang="en-US" sz="2800" dirty="0" smtClean="0"/>
              <a:t>Greets patient and obtains patient’s name </a:t>
            </a:r>
          </a:p>
          <a:p>
            <a:pPr marL="274320" lvl="4" indent="0">
              <a:buNone/>
            </a:pPr>
            <a:r>
              <a:rPr lang="en-US" sz="2800" dirty="0" smtClean="0"/>
              <a:t>Introduce yourself</a:t>
            </a:r>
          </a:p>
          <a:p>
            <a:pPr marL="274320" lvl="4" indent="0">
              <a:buNone/>
            </a:pPr>
            <a:r>
              <a:rPr lang="en-US" sz="2800" dirty="0" smtClean="0"/>
              <a:t>Demonstrate respect and interest, attends to patient physical comfort  </a:t>
            </a:r>
            <a:endParaRPr lang="en-US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4000" b="1" dirty="0" smtClean="0"/>
              <a:t>Identify the reasons for consultation</a:t>
            </a:r>
          </a:p>
          <a:p>
            <a:endParaRPr lang="en-US" dirty="0" smtClean="0"/>
          </a:p>
          <a:p>
            <a:endParaRPr lang="en-US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93486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reasons for consultation</a:t>
            </a:r>
            <a:endParaRPr lang="ru-RU" b="1" dirty="0">
              <a:solidFill>
                <a:schemeClr val="accent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•  </a:t>
            </a:r>
            <a:r>
              <a:rPr lang="en-US" sz="3200" dirty="0"/>
              <a:t>They have reached their limits of tolerance</a:t>
            </a:r>
          </a:p>
          <a:p>
            <a:r>
              <a:rPr lang="en-US" sz="3200" dirty="0" smtClean="0"/>
              <a:t>•  </a:t>
            </a:r>
            <a:r>
              <a:rPr lang="en-US" sz="3200" dirty="0"/>
              <a:t>They have reached their limits of anxiety</a:t>
            </a:r>
          </a:p>
          <a:p>
            <a:r>
              <a:rPr lang="en-US" sz="3200" dirty="0" smtClean="0"/>
              <a:t>•  </a:t>
            </a:r>
            <a:r>
              <a:rPr lang="en-US" sz="3200" dirty="0"/>
              <a:t>They have problems of daily living presenting as symptoms</a:t>
            </a:r>
          </a:p>
          <a:p>
            <a:r>
              <a:rPr lang="en-US" sz="3200" dirty="0" smtClean="0"/>
              <a:t>•  </a:t>
            </a:r>
            <a:r>
              <a:rPr lang="en-US" sz="3200" dirty="0"/>
              <a:t>For prevention</a:t>
            </a:r>
          </a:p>
          <a:p>
            <a:r>
              <a:rPr lang="en-US" sz="3200" dirty="0" smtClean="0"/>
              <a:t>•  </a:t>
            </a:r>
            <a:r>
              <a:rPr lang="en-US" sz="3200" dirty="0"/>
              <a:t>For administrative reasons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758036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Plan</a:t>
            </a:r>
            <a:endParaRPr lang="ru-RU" b="1" dirty="0">
              <a:solidFill>
                <a:schemeClr val="accent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1. General information </a:t>
            </a:r>
          </a:p>
          <a:p>
            <a:r>
              <a:rPr lang="en-US" sz="2800" dirty="0" smtClean="0"/>
              <a:t>2. Chief </a:t>
            </a:r>
            <a:r>
              <a:rPr lang="en-US" sz="2800" dirty="0"/>
              <a:t>complaint(s)</a:t>
            </a:r>
          </a:p>
          <a:p>
            <a:r>
              <a:rPr lang="en-US" sz="2800" dirty="0" smtClean="0"/>
              <a:t>3. Present illness – anamnesis </a:t>
            </a:r>
            <a:r>
              <a:rPr lang="en-US" sz="2800" dirty="0" err="1" smtClean="0"/>
              <a:t>morbi</a:t>
            </a:r>
            <a:endParaRPr lang="en-US" sz="2800" dirty="0"/>
          </a:p>
          <a:p>
            <a:r>
              <a:rPr lang="en-US" sz="2800" dirty="0" smtClean="0"/>
              <a:t>4. Past history – anamnesis vitae</a:t>
            </a:r>
            <a:endParaRPr lang="en-US" sz="2800" dirty="0"/>
          </a:p>
          <a:p>
            <a:r>
              <a:rPr lang="en-US" sz="2800" dirty="0" smtClean="0"/>
              <a:t>5. Family history </a:t>
            </a:r>
            <a:endParaRPr lang="en-US" sz="2800" dirty="0"/>
          </a:p>
          <a:p>
            <a:r>
              <a:rPr lang="en-US" sz="2800" dirty="0" smtClean="0"/>
              <a:t>6. Personal </a:t>
            </a:r>
            <a:r>
              <a:rPr lang="en-US" sz="2800" dirty="0"/>
              <a:t>and social history</a:t>
            </a:r>
          </a:p>
          <a:p>
            <a:r>
              <a:rPr lang="en-US" sz="2800" dirty="0" smtClean="0"/>
              <a:t>7. Review of systems</a:t>
            </a:r>
            <a:endParaRPr lang="en-US" sz="2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105345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4915" y="144532"/>
            <a:ext cx="8911687" cy="1280890"/>
          </a:xfrm>
        </p:spPr>
        <p:txBody>
          <a:bodyPr>
            <a:normAutofit fontScale="90000"/>
          </a:bodyPr>
          <a:lstStyle/>
          <a:p>
            <a:r>
              <a:rPr lang="en-US" sz="4800" b="1" dirty="0" smtClean="0">
                <a:solidFill>
                  <a:schemeClr val="accent1"/>
                </a:solidFill>
              </a:rPr>
              <a:t>General information – introducing question</a:t>
            </a:r>
            <a:endParaRPr lang="ru-RU" sz="4800" b="1" dirty="0">
              <a:solidFill>
                <a:schemeClr val="accent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US" sz="9600" b="1" dirty="0" smtClean="0"/>
              <a:t>Name </a:t>
            </a:r>
          </a:p>
          <a:p>
            <a:r>
              <a:rPr lang="en-US" sz="9600" b="1" dirty="0" smtClean="0"/>
              <a:t>Age</a:t>
            </a:r>
          </a:p>
          <a:p>
            <a:r>
              <a:rPr lang="en-US" sz="9600" b="1" dirty="0" smtClean="0"/>
              <a:t>Gender</a:t>
            </a:r>
          </a:p>
          <a:p>
            <a:r>
              <a:rPr lang="en-US" sz="9600" b="1" dirty="0" smtClean="0"/>
              <a:t>Education</a:t>
            </a:r>
          </a:p>
          <a:p>
            <a:r>
              <a:rPr lang="en-US" sz="9600" b="1" dirty="0" smtClean="0"/>
              <a:t>Occupation</a:t>
            </a:r>
          </a:p>
          <a:p>
            <a:r>
              <a:rPr lang="en-US" sz="9600" b="1" dirty="0" err="1" smtClean="0"/>
              <a:t>Matrial</a:t>
            </a:r>
            <a:r>
              <a:rPr lang="en-US" sz="9600" b="1" dirty="0" smtClean="0"/>
              <a:t> </a:t>
            </a:r>
            <a:r>
              <a:rPr lang="en-US" sz="9600" b="1" dirty="0" smtClean="0"/>
              <a:t>status</a:t>
            </a:r>
          </a:p>
          <a:p>
            <a:endParaRPr lang="en-US" sz="9600" b="1" dirty="0" smtClean="0"/>
          </a:p>
          <a:p>
            <a:r>
              <a:rPr lang="en-US" sz="9600" b="1" dirty="0" smtClean="0"/>
              <a:t>Verbal </a:t>
            </a:r>
          </a:p>
          <a:p>
            <a:r>
              <a:rPr lang="en-US" sz="9600" b="1" dirty="0" smtClean="0"/>
              <a:t>Non-verbal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740758" y="1507245"/>
            <a:ext cx="4797841" cy="4200535"/>
          </a:xfrm>
        </p:spPr>
        <p:txBody>
          <a:bodyPr>
            <a:normAutofit fontScale="25000" lnSpcReduction="20000"/>
          </a:bodyPr>
          <a:lstStyle/>
          <a:p>
            <a:r>
              <a:rPr lang="en-US" sz="9600" b="1" u="sng" dirty="0" smtClean="0"/>
              <a:t>Source </a:t>
            </a:r>
            <a:r>
              <a:rPr lang="en-US" sz="9600" b="1" u="sng" dirty="0"/>
              <a:t>of the </a:t>
            </a:r>
            <a:r>
              <a:rPr lang="en-US" sz="9600" b="1" u="sng" dirty="0" smtClean="0"/>
              <a:t>history</a:t>
            </a:r>
          </a:p>
          <a:p>
            <a:r>
              <a:rPr lang="en-US" sz="9600" dirty="0" smtClean="0"/>
              <a:t>—</a:t>
            </a:r>
            <a:r>
              <a:rPr lang="en-US" sz="9600" dirty="0"/>
              <a:t>usually the patient, but can be</a:t>
            </a:r>
          </a:p>
          <a:p>
            <a:r>
              <a:rPr lang="en-US" sz="9600" dirty="0"/>
              <a:t>a family member or friend, letter of referral, or </a:t>
            </a:r>
            <a:r>
              <a:rPr lang="en-US" sz="9600" dirty="0" smtClean="0"/>
              <a:t>the clinical </a:t>
            </a:r>
            <a:r>
              <a:rPr lang="en-US" sz="9600" dirty="0"/>
              <a:t>record</a:t>
            </a:r>
          </a:p>
          <a:p>
            <a:r>
              <a:rPr lang="en-US" sz="9600" dirty="0"/>
              <a:t>If appropriate, establish the source of referral, because a</a:t>
            </a:r>
          </a:p>
          <a:p>
            <a:r>
              <a:rPr lang="en-US" sz="9600" dirty="0"/>
              <a:t>written report may be needed</a:t>
            </a:r>
          </a:p>
          <a:p>
            <a:endParaRPr lang="en-US" sz="9600" dirty="0" smtClean="0"/>
          </a:p>
          <a:p>
            <a:r>
              <a:rPr lang="en-US" sz="9600" b="1" u="sng" dirty="0"/>
              <a:t>Reliability </a:t>
            </a:r>
            <a:endParaRPr lang="en-US" sz="9600" b="1" u="sng" dirty="0" smtClean="0"/>
          </a:p>
          <a:p>
            <a:r>
              <a:rPr lang="en-US" sz="9600" dirty="0" smtClean="0"/>
              <a:t>Varies </a:t>
            </a:r>
            <a:r>
              <a:rPr lang="en-US" sz="9600" dirty="0"/>
              <a:t>according to the patient’s memory, trust, </a:t>
            </a:r>
            <a:r>
              <a:rPr lang="en-US" sz="9600" dirty="0" smtClean="0"/>
              <a:t>and mood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655526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620</TotalTime>
  <Words>1123</Words>
  <Application>Microsoft Office PowerPoint</Application>
  <PresentationFormat>Широкоэкранный</PresentationFormat>
  <Paragraphs>227</Paragraphs>
  <Slides>29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4" baseType="lpstr">
      <vt:lpstr>Arial</vt:lpstr>
      <vt:lpstr>Century Gothic</vt:lpstr>
      <vt:lpstr>Wingdings</vt:lpstr>
      <vt:lpstr>Wingdings 3</vt:lpstr>
      <vt:lpstr>Легкий дым</vt:lpstr>
      <vt:lpstr>General principles of history taking</vt:lpstr>
      <vt:lpstr>Medicine is learned by the bedside  and not in the classroom                                           sir William Osler</vt:lpstr>
      <vt:lpstr>History taking </vt:lpstr>
      <vt:lpstr>Презентация PowerPoint</vt:lpstr>
      <vt:lpstr>Презентация PowerPoint</vt:lpstr>
      <vt:lpstr>Initiating of session</vt:lpstr>
      <vt:lpstr>reasons for consultation</vt:lpstr>
      <vt:lpstr>Plan</vt:lpstr>
      <vt:lpstr>General information – introducing question</vt:lpstr>
      <vt:lpstr>Non verbal </vt:lpstr>
      <vt:lpstr>Presenting principal symptoms</vt:lpstr>
      <vt:lpstr>Presenting principal symptoms</vt:lpstr>
      <vt:lpstr>Possible questions</vt:lpstr>
      <vt:lpstr>What a difference?</vt:lpstr>
      <vt:lpstr>Skilled Interviewing Techniques  </vt:lpstr>
      <vt:lpstr>Презентация PowerPoint</vt:lpstr>
      <vt:lpstr>Main complaint</vt:lpstr>
      <vt:lpstr>Anamnesis morbi</vt:lpstr>
      <vt:lpstr>Drugs and treatment history </vt:lpstr>
      <vt:lpstr>Allergic anamnesis</vt:lpstr>
      <vt:lpstr>Anamnesis vitae</vt:lpstr>
      <vt:lpstr>Anamnesis vitae</vt:lpstr>
      <vt:lpstr>Alhogol anamnesis</vt:lpstr>
      <vt:lpstr>Please check the one response to each item that best describes how you have felt and behaved over your whole life: </vt:lpstr>
      <vt:lpstr>Task</vt:lpstr>
      <vt:lpstr>what symptoms do you consider to be leading?</vt:lpstr>
      <vt:lpstr>Syndrome</vt:lpstr>
      <vt:lpstr>What syndromes can they be collected into?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General principles of history taking</dc:title>
  <dc:creator>Gaukhar Kurmanova</dc:creator>
  <cp:lastModifiedBy>Gaukhar Kurmanova</cp:lastModifiedBy>
  <cp:revision>39</cp:revision>
  <dcterms:created xsi:type="dcterms:W3CDTF">2020-01-05T10:40:58Z</dcterms:created>
  <dcterms:modified xsi:type="dcterms:W3CDTF">2020-02-04T09:34:08Z</dcterms:modified>
</cp:coreProperties>
</file>